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FA95C1-C4FC-4616-AF2E-4DDD4A32448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5657EF-F92D-468B-9C7E-583CE27E1BC7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4114800"/>
          </a:xfrm>
          <a:effectLst>
            <a:softEdge rad="31750"/>
          </a:effectLst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NUEVOS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QUE ENRIQUECEN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LA TERCERA EDICION TIPICA DEL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MISAL ROMANO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143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/>
          <a:lstStyle/>
          <a:p>
            <a:r>
              <a:rPr lang="es-CO" dirty="0" smtClean="0"/>
              <a:t>B) Se añadieron las siguientes celebraciones:</a:t>
            </a:r>
          </a:p>
          <a:p>
            <a:pPr marL="68580" indent="0">
              <a:buNone/>
            </a:pPr>
            <a:endParaRPr lang="es-CO" dirty="0" smtClean="0"/>
          </a:p>
          <a:p>
            <a:pPr lvl="1"/>
            <a:r>
              <a:rPr lang="es-CO" dirty="0" smtClean="0"/>
              <a:t>San Rafael </a:t>
            </a:r>
            <a:r>
              <a:rPr lang="es-CO" dirty="0" err="1" smtClean="0"/>
              <a:t>Guízar</a:t>
            </a:r>
            <a:r>
              <a:rPr lang="es-CO" dirty="0" smtClean="0"/>
              <a:t> y Valencia (Fiesta, 24 de Octubre).</a:t>
            </a:r>
          </a:p>
          <a:p>
            <a:pPr lvl="1"/>
            <a:r>
              <a:rPr lang="es-CO" dirty="0" smtClean="0"/>
              <a:t>San Cristóbal Magallanes y Compañeros </a:t>
            </a:r>
            <a:r>
              <a:rPr lang="es-CO" dirty="0" err="1" smtClean="0"/>
              <a:t>Martires</a:t>
            </a:r>
            <a:r>
              <a:rPr lang="es-CO" dirty="0" smtClean="0"/>
              <a:t> (Memoria Obligatoria, 21 de Mayo).</a:t>
            </a:r>
          </a:p>
          <a:p>
            <a:pPr lvl="1"/>
            <a:r>
              <a:rPr lang="es-CO" dirty="0" smtClean="0"/>
              <a:t>San Juan Diego (Memoria Obligatoria, 9 de Dic.).</a:t>
            </a:r>
          </a:p>
          <a:p>
            <a:pPr lvl="1"/>
            <a:r>
              <a:rPr lang="es-CO" dirty="0" smtClean="0"/>
              <a:t> San </a:t>
            </a:r>
            <a:r>
              <a:rPr lang="es-CO" dirty="0" err="1" smtClean="0"/>
              <a:t>Jose</a:t>
            </a:r>
            <a:r>
              <a:rPr lang="es-CO" dirty="0" smtClean="0"/>
              <a:t> María Yermo (Memoria Opcional, 19 Septiembre).</a:t>
            </a:r>
          </a:p>
          <a:p>
            <a:pPr lvl="1"/>
            <a:r>
              <a:rPr lang="es-CO" dirty="0" smtClean="0"/>
              <a:t>Santa María de Jesús Sacramentado Venegas (Memoria Opcional, 30 de Julio).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dirty="0" smtClean="0"/>
              <a:t>Celebraciones de Beatos a Nivel Nacional: </a:t>
            </a:r>
          </a:p>
          <a:p>
            <a:pPr marL="68580" indent="0">
              <a:buNone/>
            </a:pPr>
            <a:endParaRPr lang="es-CO" dirty="0" smtClean="0"/>
          </a:p>
          <a:p>
            <a:pPr lvl="1"/>
            <a:r>
              <a:rPr lang="es-CO" dirty="0" smtClean="0"/>
              <a:t>Junípero Serra (Memoria Opcional,  26 de Agosto).</a:t>
            </a:r>
          </a:p>
          <a:p>
            <a:pPr lvl="1"/>
            <a:r>
              <a:rPr lang="es-CO" dirty="0" smtClean="0"/>
              <a:t>Miguel Agustín Pro (Memoria Opcional, 25 de Noviembre).</a:t>
            </a:r>
          </a:p>
          <a:p>
            <a:pPr lvl="1"/>
            <a:endParaRPr lang="es-CO" dirty="0" smtClean="0"/>
          </a:p>
          <a:p>
            <a:pPr marL="454914" lvl="1" indent="0">
              <a:buNone/>
            </a:pPr>
            <a:endParaRPr lang="es-CO" dirty="0" smtClean="0"/>
          </a:p>
          <a:p>
            <a:pPr lvl="1"/>
            <a:r>
              <a:rPr lang="es-CO" i="1" dirty="0" smtClean="0"/>
              <a:t>Los demás Beatos pueden celebrarse en sus respectivas diócesis o familias religiosas como Memoria Opcional.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58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8001000" cy="914400"/>
          </a:xfrm>
        </p:spPr>
        <p:txBody>
          <a:bodyPr/>
          <a:lstStyle/>
          <a:p>
            <a:r>
              <a:rPr lang="es-CO" dirty="0" smtClean="0"/>
              <a:t>3. Otros elementos aprobados: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 smtClean="0"/>
              <a:t>Prefacio propio para la Misa de Nuestra Señora de Guadalupe.</a:t>
            </a:r>
          </a:p>
          <a:p>
            <a:endParaRPr lang="es-CO" dirty="0"/>
          </a:p>
          <a:p>
            <a:r>
              <a:rPr lang="es-CO" dirty="0" smtClean="0"/>
              <a:t>El formulario para la Fiesta de Jesucristo Sumo y Eterno Sacerdote (Jueves siguiente a Pentecostés). </a:t>
            </a:r>
          </a:p>
          <a:p>
            <a:endParaRPr lang="es-CO" dirty="0"/>
          </a:p>
          <a:p>
            <a:r>
              <a:rPr lang="es-CO" dirty="0" smtClean="0"/>
              <a:t>Notas biográficas de los santos (solo aparecen en la edición para México).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III.MISAS COMUNES DE LA </a:t>
            </a:r>
            <a:r>
              <a:rPr lang="es-CO" dirty="0" err="1" smtClean="0"/>
              <a:t>SANTíSIMA</a:t>
            </a:r>
            <a:r>
              <a:rPr lang="es-CO" dirty="0" smtClean="0"/>
              <a:t> VIRGEN: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590800" cy="31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 smtClean="0"/>
              <a:t>Tiempo Ordinario: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CO" dirty="0" smtClean="0"/>
              <a:t>2ª. Edición</a:t>
            </a:r>
          </a:p>
          <a:p>
            <a:r>
              <a:rPr lang="es-CO" dirty="0" smtClean="0"/>
              <a:t>3      Formularios</a:t>
            </a:r>
          </a:p>
          <a:p>
            <a:pPr marL="68580" indent="0">
              <a:buNone/>
            </a:pPr>
            <a:endParaRPr lang="es-CO" dirty="0"/>
          </a:p>
          <a:p>
            <a:pPr marL="68580" indent="0" algn="ctr">
              <a:buNone/>
            </a:pPr>
            <a:r>
              <a:rPr lang="es-CO" dirty="0" smtClean="0"/>
              <a:t>	con 2 posibles Oraciones Colectas en cada uno</a:t>
            </a:r>
          </a:p>
          <a:p>
            <a:pPr marL="68580" indent="0">
              <a:buNone/>
            </a:pPr>
            <a:endParaRPr lang="es-CO" dirty="0" smtClean="0"/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CO" dirty="0" smtClean="0"/>
              <a:t>3ª. Edición</a:t>
            </a:r>
          </a:p>
          <a:p>
            <a:r>
              <a:rPr lang="es-CO" dirty="0" smtClean="0"/>
              <a:t>8     Formularios</a:t>
            </a:r>
          </a:p>
          <a:p>
            <a:endParaRPr lang="es-CO" dirty="0"/>
          </a:p>
          <a:p>
            <a:pPr marL="68580" indent="0" algn="ctr">
              <a:buNone/>
            </a:pPr>
            <a:r>
              <a:rPr lang="es-CO" dirty="0" smtClean="0"/>
              <a:t>Con una sola Oración Colecta </a:t>
            </a:r>
          </a:p>
          <a:p>
            <a:pPr marL="68580" indent="0" algn="ctr">
              <a:buNone/>
            </a:pPr>
            <a:r>
              <a:rPr lang="es-CO" dirty="0"/>
              <a:t>c</a:t>
            </a:r>
            <a:r>
              <a:rPr lang="es-CO" dirty="0" smtClean="0"/>
              <a:t>ada uno.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 conservan como están: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 smtClean="0"/>
              <a:t>Tiempo de Adviento :  UNA  (2 Colectas)</a:t>
            </a:r>
          </a:p>
          <a:p>
            <a:r>
              <a:rPr lang="es-CO" dirty="0" smtClean="0"/>
              <a:t>Tiempo de Navidad:      UNA   (2 Colectas)</a:t>
            </a:r>
          </a:p>
          <a:p>
            <a:r>
              <a:rPr lang="es-CO" dirty="0" smtClean="0"/>
              <a:t>Tiempo Pascual:       UNA   ( 1 Colecta)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IV. MISAS RITUALES: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5052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dirty="0" smtClean="0"/>
              <a:t>Se aprobó un formulario para las Misas de Primera Comunión.</a:t>
            </a:r>
          </a:p>
          <a:p>
            <a:pPr marL="68580" indent="0">
              <a:buNone/>
            </a:pPr>
            <a:endParaRPr lang="es-CO" dirty="0" smtClean="0"/>
          </a:p>
          <a:p>
            <a:r>
              <a:rPr lang="es-CO" dirty="0" smtClean="0"/>
              <a:t>Solo aparecen los formularios para la celebración de los Sacramentos.</a:t>
            </a:r>
          </a:p>
          <a:p>
            <a:endParaRPr lang="es-CO" dirty="0" smtClean="0"/>
          </a:p>
          <a:p>
            <a:pPr lvl="1"/>
            <a:r>
              <a:rPr lang="es-CO" dirty="0" smtClean="0"/>
              <a:t>* Las misas para los aniversarios pasaron a la sección de “Misas y Oraciones para varias necesidades y diversas circunstancias (II).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/>
              <a:t>V. MISAS Y ORACIONES PARA VARIAS NECESIDADES </a:t>
            </a:r>
            <a:br>
              <a:rPr lang="es-CO" dirty="0" smtClean="0"/>
            </a:br>
            <a:r>
              <a:rPr lang="es-CO" dirty="0" smtClean="0"/>
              <a:t>Y DIVERSAS CIRCUNSTANCIAS.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s-CO" dirty="0" smtClean="0"/>
          </a:p>
          <a:p>
            <a:pPr marL="68580" indent="0">
              <a:buNone/>
            </a:pPr>
            <a:r>
              <a:rPr lang="es-CO" dirty="0" smtClean="0"/>
              <a:t>A)  Se reacomodaron buscando un lugar mas lógico dentro del Misal.</a:t>
            </a:r>
          </a:p>
          <a:p>
            <a:endParaRPr lang="es-CO" dirty="0" smtClean="0"/>
          </a:p>
          <a:p>
            <a:pPr marL="582930" indent="-514350">
              <a:buAutoNum type="alphaUcParenR" startAt="2"/>
            </a:pPr>
            <a:r>
              <a:rPr lang="es-CO" dirty="0" smtClean="0"/>
              <a:t>Se incluyó en las Misas para la Evangelización de los Pueblos el formulario:</a:t>
            </a:r>
          </a:p>
          <a:p>
            <a:pPr marL="68580" indent="0">
              <a:buNone/>
            </a:pPr>
            <a:endParaRPr lang="es-CO" dirty="0" smtClean="0"/>
          </a:p>
          <a:p>
            <a:pPr marL="68580" indent="0" algn="ctr">
              <a:buNone/>
            </a:pPr>
            <a:r>
              <a:rPr lang="es-CO" dirty="0" smtClean="0"/>
              <a:t>“MISA POR LA NUEVA EVANGELIZACION”.</a:t>
            </a:r>
            <a:endParaRPr lang="es-CO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i. Propios del tiempo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13390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vi. Misas votivas.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6922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582930" indent="-514350">
              <a:buAutoNum type="alphaUcParenR"/>
            </a:pPr>
            <a:r>
              <a:rPr lang="es-CO" dirty="0" smtClean="0"/>
              <a:t>6 Formularios para las Misas de N. Sra. De Guadalupe, cada una con su Prefacio propio:</a:t>
            </a:r>
          </a:p>
          <a:p>
            <a:pPr marL="653796" lvl="2" indent="0">
              <a:buNone/>
            </a:pPr>
            <a:r>
              <a:rPr lang="es-CO" dirty="0"/>
              <a:t> </a:t>
            </a:r>
            <a:r>
              <a:rPr lang="es-CO" dirty="0" smtClean="0"/>
              <a:t>      </a:t>
            </a:r>
          </a:p>
          <a:p>
            <a:pPr lvl="2" indent="-342900">
              <a:buFontTx/>
              <a:buChar char="-"/>
            </a:pPr>
            <a:r>
              <a:rPr lang="es-CO" dirty="0" smtClean="0"/>
              <a:t>T. Adviento    (1)</a:t>
            </a:r>
          </a:p>
          <a:p>
            <a:pPr lvl="2" indent="-342900">
              <a:buFontTx/>
              <a:buChar char="-"/>
            </a:pPr>
            <a:r>
              <a:rPr lang="es-CO" dirty="0" smtClean="0"/>
              <a:t>T. Navidad  (1)</a:t>
            </a:r>
          </a:p>
          <a:p>
            <a:pPr lvl="2" indent="-342900">
              <a:buFontTx/>
              <a:buChar char="-"/>
            </a:pPr>
            <a:r>
              <a:rPr lang="es-CO" dirty="0" smtClean="0"/>
              <a:t>T.  Cuaresma (1)</a:t>
            </a:r>
          </a:p>
          <a:p>
            <a:pPr lvl="2" indent="-342900">
              <a:buFontTx/>
              <a:buChar char="-"/>
            </a:pPr>
            <a:r>
              <a:rPr lang="es-CO" dirty="0" smtClean="0"/>
              <a:t>T. Pascua (1)</a:t>
            </a:r>
          </a:p>
          <a:p>
            <a:pPr lvl="2" indent="-342900">
              <a:buFontTx/>
              <a:buChar char="-"/>
            </a:pPr>
            <a:r>
              <a:rPr lang="es-CO" dirty="0" smtClean="0"/>
              <a:t>T. Ordinario (2)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2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609600"/>
            <a:ext cx="3117056" cy="5105401"/>
          </a:xfrm>
        </p:spPr>
        <p:txBody>
          <a:bodyPr/>
          <a:lstStyle/>
          <a:p>
            <a:pPr marL="68580" indent="0">
              <a:buNone/>
            </a:pPr>
            <a:r>
              <a:rPr lang="es-CO" dirty="0" smtClean="0"/>
              <a:t>B).-</a:t>
            </a:r>
          </a:p>
          <a:p>
            <a:pPr marL="68580" indent="0">
              <a:buNone/>
            </a:pPr>
            <a:endParaRPr lang="es-CO" dirty="0" smtClean="0"/>
          </a:p>
          <a:p>
            <a:pPr marL="68580" indent="0">
              <a:buNone/>
            </a:pPr>
            <a:endParaRPr lang="es-CO" dirty="0" smtClean="0"/>
          </a:p>
          <a:p>
            <a:pPr marL="68580" indent="0">
              <a:buNone/>
            </a:pPr>
            <a:r>
              <a:rPr lang="es-CO" dirty="0" smtClean="0"/>
              <a:t>2º Formulario </a:t>
            </a:r>
          </a:p>
          <a:p>
            <a:pPr marL="68580" indent="0">
              <a:buNone/>
            </a:pPr>
            <a:r>
              <a:rPr lang="es-CO" dirty="0" smtClean="0"/>
              <a:t>de la </a:t>
            </a:r>
          </a:p>
          <a:p>
            <a:pPr marL="68580" indent="0">
              <a:buNone/>
            </a:pPr>
            <a:r>
              <a:rPr lang="es-CO" dirty="0" smtClean="0"/>
              <a:t>Misa Votiva </a:t>
            </a:r>
          </a:p>
          <a:p>
            <a:pPr marL="68580" indent="0" algn="ctr">
              <a:buNone/>
            </a:pPr>
            <a:r>
              <a:rPr lang="es-CO" dirty="0" smtClean="0"/>
              <a:t>de la Eucaristía.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pPr marL="68580" indent="0">
              <a:buNone/>
            </a:pPr>
            <a:endParaRPr lang="es-CO" dirty="0"/>
          </a:p>
          <a:p>
            <a:endParaRPr lang="es-CO" dirty="0" smtClean="0"/>
          </a:p>
          <a:p>
            <a:pPr marL="68580" indent="0" algn="ctr">
              <a:buNone/>
            </a:pPr>
            <a:r>
              <a:rPr lang="es-CO" dirty="0" smtClean="0"/>
              <a:t>Misa Votiva </a:t>
            </a:r>
          </a:p>
          <a:p>
            <a:pPr marL="68580" indent="0" algn="ctr">
              <a:buNone/>
            </a:pPr>
            <a:r>
              <a:rPr lang="es-CO" dirty="0" smtClean="0"/>
              <a:t>de Jesucristo Sumo </a:t>
            </a:r>
          </a:p>
          <a:p>
            <a:pPr marL="68580" indent="0" algn="ctr">
              <a:buNone/>
            </a:pPr>
            <a:r>
              <a:rPr lang="es-CO" dirty="0" smtClean="0"/>
              <a:t>y Eterno </a:t>
            </a:r>
          </a:p>
          <a:p>
            <a:pPr marL="68580" indent="0" algn="ctr">
              <a:buNone/>
            </a:pPr>
            <a:r>
              <a:rPr lang="es-CO" dirty="0" smtClean="0"/>
              <a:t>Sacerdote.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0" y="2971800"/>
            <a:ext cx="685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772400" cy="5517360"/>
          </a:xfrm>
          <a:ln>
            <a:solidFill>
              <a:schemeClr val="tx1"/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s-CO" dirty="0"/>
              <a:t>C</a:t>
            </a:r>
            <a:r>
              <a:rPr lang="es-CO" dirty="0" smtClean="0"/>
              <a:t>).-  Misa Votiva de la Eucaristía:</a:t>
            </a:r>
          </a:p>
          <a:p>
            <a:pPr marL="68580" indent="0">
              <a:buNone/>
            </a:pPr>
            <a:r>
              <a:rPr lang="es-CO" dirty="0"/>
              <a:t>	</a:t>
            </a:r>
            <a:r>
              <a:rPr lang="es-CO" dirty="0" smtClean="0"/>
              <a:t>Solo permanece el primer formulario.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9094" y="1828800"/>
            <a:ext cx="2836706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088136"/>
          </a:xfrm>
        </p:spPr>
        <p:txBody>
          <a:bodyPr/>
          <a:lstStyle/>
          <a:p>
            <a:r>
              <a:rPr lang="es-CO" dirty="0" smtClean="0"/>
              <a:t>D) Misas Votivas de a Virgen María: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209800"/>
            <a:ext cx="3269456" cy="4086664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Madre de la Iglesia.</a:t>
            </a:r>
          </a:p>
          <a:p>
            <a:endParaRPr lang="es-CO" dirty="0"/>
          </a:p>
          <a:p>
            <a:r>
              <a:rPr lang="es-CO" dirty="0" smtClean="0"/>
              <a:t>Santísimo Nombre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664744" cy="4086664"/>
          </a:xfrm>
        </p:spPr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Reina de los Apóstoles.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52800" y="2895600"/>
            <a:ext cx="1371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3733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SE 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ANADE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lphaUcParenR" startAt="5"/>
            </a:pPr>
            <a:r>
              <a:rPr lang="es-CO" dirty="0" smtClean="0"/>
              <a:t>Se añade Misa Votiva para San Juan Bautista.</a:t>
            </a:r>
          </a:p>
          <a:p>
            <a:pPr marL="582930" indent="-514350">
              <a:buAutoNum type="alphaUcParenR" startAt="5"/>
            </a:pPr>
            <a:endParaRPr lang="es-CO" dirty="0"/>
          </a:p>
          <a:p>
            <a:pPr marL="582930" indent="-514350">
              <a:buAutoNum type="alphaUcParenR" startAt="5"/>
            </a:pPr>
            <a:r>
              <a:rPr lang="es-CO" dirty="0" smtClean="0"/>
              <a:t>Misa Votiva de la Divina Misericordia.</a:t>
            </a:r>
          </a:p>
          <a:p>
            <a:pPr marL="397764" lvl="1" indent="0">
              <a:buNone/>
            </a:pPr>
            <a:r>
              <a:rPr lang="es-CO" dirty="0"/>
              <a:t>	</a:t>
            </a:r>
            <a:r>
              <a:rPr lang="es-CO" dirty="0" smtClean="0"/>
              <a:t>* </a:t>
            </a:r>
            <a:r>
              <a:rPr lang="es-CO" i="1" dirty="0" smtClean="0"/>
              <a:t>La rubrica indica que </a:t>
            </a:r>
            <a:r>
              <a:rPr lang="es-CO" i="1" u="sng" dirty="0" smtClean="0"/>
              <a:t>NO</a:t>
            </a:r>
            <a:r>
              <a:rPr lang="es-CO" i="1" dirty="0" smtClean="0"/>
              <a:t> se puede usar el II Domingo de Pascua.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90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VII. ORDINARIO DE LA MISA.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A) Fueron aprobaron nuevos: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160040"/>
          </a:xfrm>
        </p:spPr>
        <p:txBody>
          <a:bodyPr/>
          <a:lstStyle/>
          <a:p>
            <a:r>
              <a:rPr lang="es-CO" dirty="0" smtClean="0"/>
              <a:t>Saludos.</a:t>
            </a:r>
          </a:p>
          <a:p>
            <a:r>
              <a:rPr lang="es-CO" dirty="0" smtClean="0"/>
              <a:t>Tropos.</a:t>
            </a:r>
          </a:p>
          <a:p>
            <a:r>
              <a:rPr lang="es-CO" dirty="0" smtClean="0"/>
              <a:t>Prefacios de Adviento (2).</a:t>
            </a:r>
          </a:p>
          <a:p>
            <a:r>
              <a:rPr lang="es-CO" dirty="0" smtClean="0"/>
              <a:t>Prefacios de Mártires (2).</a:t>
            </a:r>
          </a:p>
          <a:p>
            <a:r>
              <a:rPr lang="es-CO" dirty="0" smtClean="0"/>
              <a:t>4ª. Formula para bendecir el Agua (Aspersión dominical)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B) Apéndice del Ordinario de la Misa&gt;.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“Como se celebra la Misa cuando hay un solo ministro y no hay pueblo”.</a:t>
            </a:r>
          </a:p>
          <a:p>
            <a:endParaRPr lang="es-CO" dirty="0"/>
          </a:p>
          <a:p>
            <a:r>
              <a:rPr lang="es-CO" dirty="0" smtClean="0"/>
              <a:t>Plegarias Eucarísticas de la Reconciliación.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84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410200"/>
          </a:xfrm>
        </p:spPr>
        <p:txBody>
          <a:bodyPr/>
          <a:lstStyle/>
          <a:p>
            <a:r>
              <a:rPr lang="en-US" dirty="0" err="1"/>
              <a:t>Plegarias</a:t>
            </a:r>
            <a:r>
              <a:rPr lang="en-US" dirty="0"/>
              <a:t> de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 smtClean="0"/>
              <a:t>circunstancias</a:t>
            </a:r>
            <a:r>
              <a:rPr lang="en-US" dirty="0"/>
              <a:t>.</a:t>
            </a:r>
            <a:endParaRPr lang="en-US" dirty="0" smtClean="0"/>
          </a:p>
          <a:p>
            <a:pPr marL="768096" lvl="2" indent="0">
              <a:buNone/>
            </a:pPr>
            <a:r>
              <a:rPr lang="es-CO" dirty="0" smtClean="0"/>
              <a:t>*Cambiaron de orden y de titulo:</a:t>
            </a:r>
          </a:p>
          <a:p>
            <a:pPr marL="768096" lvl="2" indent="0">
              <a:buNone/>
            </a:pPr>
            <a:r>
              <a:rPr lang="es-CO" dirty="0"/>
              <a:t>	</a:t>
            </a:r>
            <a:r>
              <a:rPr lang="es-CO" sz="2800" dirty="0" smtClean="0"/>
              <a:t>1. La Iglesia en camino hacia la unidad.</a:t>
            </a:r>
          </a:p>
          <a:p>
            <a:pPr marL="768096" lvl="2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	*antes era la 4ª. </a:t>
            </a:r>
          </a:p>
          <a:p>
            <a:pPr marL="768096" lvl="2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2. Dios guía a su Pueblo por el camino de la 			      salvación.</a:t>
            </a:r>
          </a:p>
          <a:p>
            <a:pPr marL="768096" lvl="2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3. Jesús, camino hacia el Padre.</a:t>
            </a:r>
          </a:p>
          <a:p>
            <a:pPr marL="768096" lvl="2" indent="0">
              <a:buNone/>
            </a:pPr>
            <a:r>
              <a:rPr lang="es-CO" sz="2800" dirty="0"/>
              <a:t>	</a:t>
            </a:r>
            <a:r>
              <a:rPr lang="es-CO" sz="2800" dirty="0" smtClean="0"/>
              <a:t>4. Jesús, que paso haciendo el bien.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4572000"/>
          </a:xfrm>
        </p:spPr>
        <p:txBody>
          <a:bodyPr/>
          <a:lstStyle/>
          <a:p>
            <a:r>
              <a:rPr lang="en-US" dirty="0" smtClean="0"/>
              <a:t>A) CUARESMA:</a:t>
            </a:r>
          </a:p>
          <a:p>
            <a:endParaRPr lang="en-US" sz="2800" dirty="0" smtClean="0"/>
          </a:p>
          <a:p>
            <a:pPr lvl="1"/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día</a:t>
            </a:r>
            <a:r>
              <a:rPr lang="en-US" sz="2800" dirty="0" smtClean="0"/>
              <a:t> </a:t>
            </a:r>
            <a:r>
              <a:rPr lang="en-US" sz="2800" dirty="0" err="1" smtClean="0"/>
              <a:t>cuenta</a:t>
            </a:r>
            <a:r>
              <a:rPr lang="en-US" sz="2800" dirty="0" smtClean="0"/>
              <a:t> con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Oración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Pueblo </a:t>
            </a:r>
            <a:r>
              <a:rPr lang="en-US" sz="2800" dirty="0" err="1" smtClean="0"/>
              <a:t>para</a:t>
            </a:r>
            <a:r>
              <a:rPr lang="en-US" sz="2800" dirty="0" smtClean="0"/>
              <a:t> antes de la </a:t>
            </a:r>
            <a:r>
              <a:rPr lang="en-US" sz="2800" dirty="0" err="1" smtClean="0"/>
              <a:t>bendición</a:t>
            </a:r>
            <a:r>
              <a:rPr lang="en-US" sz="2800" dirty="0" smtClean="0"/>
              <a:t> final</a:t>
            </a:r>
          </a:p>
          <a:p>
            <a:pPr lvl="1"/>
            <a:endParaRPr lang="en-US" sz="2800" dirty="0" smtClean="0"/>
          </a:p>
          <a:p>
            <a:pPr lvl="2"/>
            <a:r>
              <a:rPr lang="es-CO" sz="2800" dirty="0" smtClean="0"/>
              <a:t>Domingos                          Obligatoria.</a:t>
            </a:r>
          </a:p>
          <a:p>
            <a:pPr lvl="2"/>
            <a:r>
              <a:rPr lang="es-CO" sz="2800" dirty="0" smtClean="0"/>
              <a:t>Ferias 			    Opcional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3701397" y="43434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657600" y="4800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Plegarias Eucarísticas para Misas con niños, podrían ir al final.</a:t>
            </a:r>
          </a:p>
          <a:p>
            <a:pPr marL="68580" indent="0">
              <a:buNone/>
            </a:pPr>
            <a:r>
              <a:rPr lang="es-CO" dirty="0"/>
              <a:t> </a:t>
            </a:r>
            <a:r>
              <a:rPr lang="es-CO" dirty="0" smtClean="0"/>
              <a:t>    (como Colombia y Argentina)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VIII. INSTITUCION GENERAL DEL MISAL ROMANO (IGMR)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  <a:ln>
            <a:solidFill>
              <a:schemeClr val="tx1"/>
            </a:solidFill>
          </a:ln>
        </p:spPr>
        <p:txBody>
          <a:bodyPr/>
          <a:lstStyle/>
          <a:p>
            <a:pPr marL="582930" indent="-514350">
              <a:buAutoNum type="arabicPeriod"/>
            </a:pPr>
            <a:r>
              <a:rPr lang="es-CO" dirty="0" smtClean="0"/>
              <a:t>Se revisó completamente.</a:t>
            </a:r>
          </a:p>
          <a:p>
            <a:pPr marL="582930" indent="-514350">
              <a:buAutoNum type="arabicPeriod"/>
            </a:pPr>
            <a:r>
              <a:rPr lang="es-CO" dirty="0" smtClean="0"/>
              <a:t>Se integra el Preámbulo a la IGMR.</a:t>
            </a:r>
          </a:p>
          <a:p>
            <a:pPr marL="582930" indent="-514350">
              <a:buAutoNum type="arabicPeriod"/>
            </a:pPr>
            <a:r>
              <a:rPr lang="es-CO" dirty="0" smtClean="0"/>
              <a:t>El Cap. IX es nuevo: Lo que atañe al Obispo y a la CEM.</a:t>
            </a:r>
          </a:p>
          <a:p>
            <a:pPr marL="582930" indent="-514350">
              <a:buAutoNum type="arabicPeriod"/>
            </a:pPr>
            <a:r>
              <a:rPr lang="es-CO" dirty="0" smtClean="0"/>
              <a:t>Queda más clara y más completa:</a:t>
            </a:r>
          </a:p>
          <a:p>
            <a:pPr marL="397764" lvl="1" indent="0">
              <a:buNone/>
            </a:pPr>
            <a:r>
              <a:rPr lang="es-CO" dirty="0"/>
              <a:t> </a:t>
            </a:r>
            <a:r>
              <a:rPr lang="es-CO" dirty="0" smtClean="0"/>
              <a:t>    - Lo que hay que hacer.</a:t>
            </a:r>
          </a:p>
          <a:p>
            <a:pPr marL="397764" lvl="1" indent="0">
              <a:buNone/>
            </a:pPr>
            <a:r>
              <a:rPr lang="es-CO" dirty="0" smtClean="0"/>
              <a:t>     - Como hacerlo.</a:t>
            </a:r>
          </a:p>
          <a:p>
            <a:pPr marL="397764" lvl="1" indent="0">
              <a:buNone/>
            </a:pPr>
            <a:r>
              <a:rPr lang="es-CO" dirty="0"/>
              <a:t> </a:t>
            </a:r>
            <a:r>
              <a:rPr lang="es-CO" dirty="0" smtClean="0"/>
              <a:t>    - Quien lo hace.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64336"/>
          </a:xfrm>
        </p:spPr>
        <p:txBody>
          <a:bodyPr/>
          <a:lstStyle/>
          <a:p>
            <a:r>
              <a:rPr lang="es-CO" dirty="0" smtClean="0"/>
              <a:t>B) MISAS DE VIGILIAS EN LAS SOLEMNIDADES: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u="sng" dirty="0" smtClean="0"/>
              <a:t>NUEVAS</a:t>
            </a:r>
            <a:r>
              <a:rPr lang="es-CO" dirty="0" smtClean="0"/>
              <a:t>:      - Epifanía</a:t>
            </a:r>
            <a:endParaRPr lang="en-US" u="sng" dirty="0" smtClean="0"/>
          </a:p>
          <a:p>
            <a:pPr marL="68580" indent="0">
              <a:buNone/>
            </a:pPr>
            <a:r>
              <a:rPr lang="es-CO" dirty="0" smtClean="0"/>
              <a:t>                               - </a:t>
            </a:r>
            <a:r>
              <a:rPr lang="es-CO" dirty="0" err="1" smtClean="0"/>
              <a:t>Ascención</a:t>
            </a:r>
            <a:endParaRPr lang="es-CO" dirty="0" smtClean="0"/>
          </a:p>
          <a:p>
            <a:pPr marL="68580" indent="0">
              <a:buNone/>
            </a:pPr>
            <a:endParaRPr lang="es-CO" dirty="0"/>
          </a:p>
          <a:p>
            <a:r>
              <a:rPr lang="es-CO" u="sng" dirty="0" smtClean="0"/>
              <a:t>EXISTENTES</a:t>
            </a:r>
            <a:r>
              <a:rPr lang="es-CO" dirty="0" smtClean="0"/>
              <a:t>: - Navidad</a:t>
            </a:r>
          </a:p>
          <a:p>
            <a:pPr marL="68580" indent="0"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   - Pentecostés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dirty="0" smtClean="0"/>
              <a:t>) Solemnidades  que la conservan: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CO" dirty="0" smtClean="0"/>
              <a:t>Asunción.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CO" dirty="0" smtClean="0"/>
              <a:t>San Juan Bautista.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CO" dirty="0" smtClean="0"/>
              <a:t>San Pedro y San Pablo.</a:t>
            </a:r>
            <a:endParaRPr lang="es-CO" dirty="0"/>
          </a:p>
          <a:p>
            <a:pPr marL="6858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9968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C) MISA CRSIMAL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permitió incluir en el </a:t>
            </a:r>
          </a:p>
          <a:p>
            <a:pPr marL="68580" indent="0">
              <a:buNone/>
            </a:pPr>
            <a:r>
              <a:rPr lang="es-CO" dirty="0" smtClean="0"/>
              <a:t>Formulario el rito de:</a:t>
            </a:r>
          </a:p>
          <a:p>
            <a:pPr lvl="2"/>
            <a:r>
              <a:rPr lang="es-CO" dirty="0" smtClean="0"/>
              <a:t>Bendición de los óleos de enfermos y catecúmenos.</a:t>
            </a:r>
          </a:p>
          <a:p>
            <a:pPr lvl="2"/>
            <a:r>
              <a:rPr lang="es-CO" dirty="0" smtClean="0"/>
              <a:t>Consagración del Santo Crisma.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39" y="3733800"/>
            <a:ext cx="3900488" cy="292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773936"/>
          </a:xfrm>
        </p:spPr>
        <p:txBody>
          <a:bodyPr/>
          <a:lstStyle/>
          <a:p>
            <a:r>
              <a:rPr lang="es-CO" dirty="0" smtClean="0"/>
              <a:t>D) SECCIONES DEL MISAL</a:t>
            </a:r>
            <a:br>
              <a:rPr lang="es-CO" dirty="0" smtClean="0"/>
            </a:br>
            <a:r>
              <a:rPr lang="es-CO" sz="2400" dirty="0" smtClean="0"/>
              <a:t>	Cada sección del Misal cuenta ya con una introducción que indica la forma de usar con propiedad cada una de ellas.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862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 Son nuevas:</a:t>
            </a:r>
          </a:p>
          <a:p>
            <a:pPr lvl="1"/>
            <a:r>
              <a:rPr lang="es-CO" dirty="0" smtClean="0"/>
              <a:t>Cuaresma.</a:t>
            </a:r>
            <a:endParaRPr lang="en-US" dirty="0" smtClean="0"/>
          </a:p>
          <a:p>
            <a:pPr lvl="1"/>
            <a:r>
              <a:rPr lang="es-CO" dirty="0" smtClean="0"/>
              <a:t>Triduo Pascual.</a:t>
            </a:r>
          </a:p>
          <a:p>
            <a:pPr lvl="1"/>
            <a:r>
              <a:rPr lang="es-CO" dirty="0" smtClean="0"/>
              <a:t>Misas votivas.</a:t>
            </a:r>
          </a:p>
          <a:p>
            <a:pPr lvl="1"/>
            <a:r>
              <a:rPr lang="es-CO" dirty="0" smtClean="0"/>
              <a:t>Plegarias Eucarísticas de reconciliación.</a:t>
            </a:r>
          </a:p>
          <a:p>
            <a:pPr lvl="1"/>
            <a:r>
              <a:rPr lang="es-CO" dirty="0" smtClean="0"/>
              <a:t>Plegarias Eucarísticas para diversas circunstancias.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1"/>
            <a:ext cx="4038600" cy="3886200"/>
          </a:xfr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Se revisaron y completaron:</a:t>
            </a:r>
          </a:p>
          <a:p>
            <a:pPr lvl="1"/>
            <a:r>
              <a:rPr lang="es-CO" dirty="0" smtClean="0"/>
              <a:t>Tiempo Ordinario.</a:t>
            </a:r>
          </a:p>
          <a:p>
            <a:pPr lvl="1"/>
            <a:r>
              <a:rPr lang="es-CO" dirty="0" smtClean="0"/>
              <a:t>Propio de los Santos.</a:t>
            </a:r>
          </a:p>
          <a:p>
            <a:pPr lvl="1"/>
            <a:r>
              <a:rPr lang="es-CO" dirty="0" smtClean="0"/>
              <a:t>Misas Comunes.</a:t>
            </a:r>
          </a:p>
          <a:p>
            <a:pPr lvl="1"/>
            <a:r>
              <a:rPr lang="es-CO" dirty="0" smtClean="0"/>
              <a:t>Misas Rituales.</a:t>
            </a:r>
          </a:p>
          <a:p>
            <a:pPr lvl="1"/>
            <a:r>
              <a:rPr lang="es-CO" dirty="0" smtClean="0"/>
              <a:t>Misas y Oraciones para varias necesidades.</a:t>
            </a:r>
          </a:p>
          <a:p>
            <a:pPr lvl="1"/>
            <a:r>
              <a:rPr lang="es-CO" dirty="0" smtClean="0"/>
              <a:t>Misas para Diversas Circunstancias.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+ Falta: Adviento y Navidad.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ii. Propio de los santos.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192379" cy="30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64336"/>
          </a:xfrm>
        </p:spPr>
        <p:txBody>
          <a:bodyPr/>
          <a:lstStyle/>
          <a:p>
            <a:r>
              <a:rPr lang="es-CO" dirty="0" smtClean="0"/>
              <a:t>1. En el calendario Universal: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O" dirty="0" smtClean="0"/>
              <a:t>Además de los otros santos que se añadieron en el Calendario </a:t>
            </a:r>
            <a:r>
              <a:rPr lang="es-CO" dirty="0"/>
              <a:t>U</a:t>
            </a:r>
            <a:r>
              <a:rPr lang="es-CO" dirty="0" smtClean="0"/>
              <a:t>niversal (Padre Pío, etc.), aparecen como memorias opcionales:</a:t>
            </a:r>
          </a:p>
          <a:p>
            <a:pPr marL="68580" indent="0">
              <a:buNone/>
            </a:pPr>
            <a:endParaRPr lang="es-CO" dirty="0" smtClean="0"/>
          </a:p>
          <a:p>
            <a:pPr lvl="1"/>
            <a:r>
              <a:rPr lang="es-CO" dirty="0"/>
              <a:t>Misa propia del </a:t>
            </a:r>
            <a:r>
              <a:rPr lang="es-CO" dirty="0" smtClean="0"/>
              <a:t>Santísimo </a:t>
            </a:r>
            <a:r>
              <a:rPr lang="es-CO" dirty="0"/>
              <a:t>Nombre de </a:t>
            </a:r>
            <a:r>
              <a:rPr lang="es-CO" dirty="0" smtClean="0"/>
              <a:t>Jesús </a:t>
            </a:r>
            <a:r>
              <a:rPr lang="es-CO" dirty="0"/>
              <a:t>(3 de </a:t>
            </a:r>
            <a:r>
              <a:rPr lang="es-CO" dirty="0" smtClean="0"/>
              <a:t>Enero).</a:t>
            </a:r>
            <a:endParaRPr lang="en-US" dirty="0"/>
          </a:p>
          <a:p>
            <a:pPr lvl="1"/>
            <a:r>
              <a:rPr lang="es-CO" dirty="0" smtClean="0"/>
              <a:t>La Celebración de la Virgen de Guadalupe el 12 de Diciembre.</a:t>
            </a:r>
          </a:p>
          <a:p>
            <a:pPr lvl="1"/>
            <a:r>
              <a:rPr lang="es-CO" dirty="0" smtClean="0"/>
              <a:t>San Cristóbal Magallanes (21 de Mayo).</a:t>
            </a:r>
          </a:p>
        </p:txBody>
      </p:sp>
    </p:spTree>
    <p:extLst>
      <p:ext uri="{BB962C8B-B14F-4D97-AF65-F5344CB8AC3E}">
        <p14:creationId xmlns:p14="http://schemas.microsoft.com/office/powerpoint/2010/main" val="16980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 Se aprobó el Santoral propuesto por la CEM: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CO" dirty="0" smtClean="0"/>
              <a:t>A) Se conservan los aprobados para la 2ª. </a:t>
            </a:r>
            <a:r>
              <a:rPr lang="es-CO" dirty="0" err="1" smtClean="0"/>
              <a:t>Edicion</a:t>
            </a:r>
            <a:r>
              <a:rPr lang="es-CO" dirty="0" smtClean="0"/>
              <a:t> </a:t>
            </a:r>
            <a:r>
              <a:rPr lang="es-CO" dirty="0" err="1" smtClean="0"/>
              <a:t>Tipica</a:t>
            </a:r>
            <a:r>
              <a:rPr lang="es-CO" dirty="0" smtClean="0"/>
              <a:t> (1975):</a:t>
            </a:r>
          </a:p>
          <a:p>
            <a:pPr lvl="1"/>
            <a:r>
              <a:rPr lang="es-CO" dirty="0" smtClean="0"/>
              <a:t>Virgen de Guadalupe (Solemnidad, 12 de Diciembre).</a:t>
            </a:r>
          </a:p>
          <a:p>
            <a:pPr lvl="1"/>
            <a:r>
              <a:rPr lang="es-CO" dirty="0" smtClean="0"/>
              <a:t>San Felipe de Jesús (Fiesta, 5 de Febrero).</a:t>
            </a:r>
          </a:p>
          <a:p>
            <a:pPr lvl="1"/>
            <a:r>
              <a:rPr lang="es-CO" dirty="0" smtClean="0"/>
              <a:t>Beatos (Memoria Opcional):</a:t>
            </a:r>
          </a:p>
          <a:p>
            <a:pPr lvl="2"/>
            <a:r>
              <a:rPr lang="es-CO" dirty="0" smtClean="0"/>
              <a:t>Sebastián de Aparicio (25 de Febrero)</a:t>
            </a:r>
          </a:p>
          <a:p>
            <a:pPr lvl="2"/>
            <a:r>
              <a:rPr lang="es-CO" dirty="0" smtClean="0"/>
              <a:t>Bartolomé Laurel (16 de Agosto)</a:t>
            </a:r>
          </a:p>
          <a:p>
            <a:pPr lvl="2"/>
            <a:r>
              <a:rPr lang="es-CO" dirty="0" smtClean="0"/>
              <a:t>Pedro </a:t>
            </a:r>
            <a:r>
              <a:rPr lang="es-CO" dirty="0" err="1" smtClean="0"/>
              <a:t>Zúuniga</a:t>
            </a:r>
            <a:r>
              <a:rPr lang="es-CO" dirty="0" smtClean="0"/>
              <a:t> y Luis Flores (19 de Agosto)</a:t>
            </a:r>
          </a:p>
          <a:p>
            <a:pPr lvl="2"/>
            <a:r>
              <a:rPr lang="es-CO" dirty="0" smtClean="0"/>
              <a:t>Bartolomé Gutiérrez (2 de Septiembre)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</TotalTime>
  <Words>925</Words>
  <Application>Microsoft Office PowerPoint</Application>
  <PresentationFormat>Presentación en pantalla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Metro</vt:lpstr>
      <vt:lpstr>ELEMENTOS NUEVOS QUE ENRIQUECEN LA TERCERA EDICION TIPICA DEL  MISAL ROMANO</vt:lpstr>
      <vt:lpstr>i. Propios del tiempo</vt:lpstr>
      <vt:lpstr>Presentación de PowerPoint</vt:lpstr>
      <vt:lpstr>B) MISAS DE VIGILIAS EN LAS SOLEMNIDADES:</vt:lpstr>
      <vt:lpstr>C) MISA CRSIMAL</vt:lpstr>
      <vt:lpstr>D) SECCIONES DEL MISAL  Cada sección del Misal cuenta ya con una introducción que indica la forma de usar con propiedad cada una de ellas.</vt:lpstr>
      <vt:lpstr>ii. Propio de los santos.</vt:lpstr>
      <vt:lpstr>1. En el calendario Universal:</vt:lpstr>
      <vt:lpstr>2. Se aprobó el Santoral propuesto por la CEM:</vt:lpstr>
      <vt:lpstr>Presentación de PowerPoint</vt:lpstr>
      <vt:lpstr>Presentación de PowerPoint</vt:lpstr>
      <vt:lpstr>3. Otros elementos aprobados:</vt:lpstr>
      <vt:lpstr>III.MISAS COMUNES DE LA SANTíSIMA VIRGEN:</vt:lpstr>
      <vt:lpstr>Tiempo Ordinario:</vt:lpstr>
      <vt:lpstr>Se conservan como están:</vt:lpstr>
      <vt:lpstr>IV. MISAS RITUALES:</vt:lpstr>
      <vt:lpstr>Presentación de PowerPoint</vt:lpstr>
      <vt:lpstr>V. MISAS Y ORACIONES PARA VARIAS NECESIDADES  Y DIVERSAS CIRCUNSTANCIAS. </vt:lpstr>
      <vt:lpstr>Presentación de PowerPoint</vt:lpstr>
      <vt:lpstr>vi. Misas votivas.</vt:lpstr>
      <vt:lpstr>Presentación de PowerPoint</vt:lpstr>
      <vt:lpstr>Presentación de PowerPoint</vt:lpstr>
      <vt:lpstr>Presentación de PowerPoint</vt:lpstr>
      <vt:lpstr>D) Misas Votivas de a Virgen María: </vt:lpstr>
      <vt:lpstr>Presentación de PowerPoint</vt:lpstr>
      <vt:lpstr>VII. ORDINARIO DE LA MISA.</vt:lpstr>
      <vt:lpstr>A) Fueron aprobaron nuevos:</vt:lpstr>
      <vt:lpstr>B) Apéndice del Ordinario de la Misa&gt;.</vt:lpstr>
      <vt:lpstr>Presentación de PowerPoint</vt:lpstr>
      <vt:lpstr>Presentación de PowerPoint</vt:lpstr>
      <vt:lpstr>VIII. INSTITUCION GENERAL DEL MISAL ROMANO (IGMR)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NUEVOS QUE ENRIQUECEN LA TERCERA EDICION TIPICA DEL  MISAL ROMANO</dc:title>
  <dc:creator>Owner</dc:creator>
  <cp:lastModifiedBy>Francisco Sevilla</cp:lastModifiedBy>
  <cp:revision>15</cp:revision>
  <dcterms:created xsi:type="dcterms:W3CDTF">2013-09-17T02:10:32Z</dcterms:created>
  <dcterms:modified xsi:type="dcterms:W3CDTF">2013-11-07T03:05:21Z</dcterms:modified>
</cp:coreProperties>
</file>